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62" r:id="rId4"/>
    <p:sldId id="263" r:id="rId5"/>
    <p:sldId id="258" r:id="rId6"/>
    <p:sldId id="259" r:id="rId7"/>
    <p:sldId id="264" r:id="rId8"/>
    <p:sldId id="265" r:id="rId9"/>
    <p:sldId id="260"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6F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490DD6-B389-40C4-9FFC-C43EA86D366E}" type="datetimeFigureOut">
              <a:rPr lang="en-US" smtClean="0"/>
              <a:t>7/1/2016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F82A8F-99BD-4380-B439-6B11F135D18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39C1B-19DC-486C-8E36-1FF0680A53CD}"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39C1B-19DC-486C-8E36-1FF0680A53CD}"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39C1B-19DC-486C-8E36-1FF0680A53CD}"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39C1B-19DC-486C-8E36-1FF0680A53CD}"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39C1B-19DC-486C-8E36-1FF0680A53CD}"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39C1B-19DC-486C-8E36-1FF0680A53CD}" type="datetimeFigureOut">
              <a:rPr lang="en-US" smtClean="0"/>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39C1B-19DC-486C-8E36-1FF0680A53CD}" type="datetimeFigureOut">
              <a:rPr lang="en-US" smtClean="0"/>
              <a:t>7/1/2016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39C1B-19DC-486C-8E36-1FF0680A53CD}" type="datetimeFigureOut">
              <a:rPr lang="en-US" smtClean="0"/>
              <a:t>7/1/2016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39C1B-19DC-486C-8E36-1FF0680A53CD}" type="datetimeFigureOut">
              <a:rPr lang="en-US" smtClean="0"/>
              <a:t>7/1/2016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39C1B-19DC-486C-8E36-1FF0680A53CD}" type="datetimeFigureOut">
              <a:rPr lang="en-US" smtClean="0"/>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39C1B-19DC-486C-8E36-1FF0680A53CD}" type="datetimeFigureOut">
              <a:rPr lang="en-US" smtClean="0"/>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75778-33E8-4B88-AC5D-7FD7AEA2FB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39C1B-19DC-486C-8E36-1FF0680A53CD}" type="datetimeFigureOut">
              <a:rPr lang="en-US" smtClean="0"/>
              <a:t>7/1/2016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75778-33E8-4B88-AC5D-7FD7AEA2FB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Wheat fields in Ukraine-596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914400" y="457200"/>
            <a:ext cx="7162800" cy="3139321"/>
          </a:xfrm>
          <a:prstGeom prst="rect">
            <a:avLst/>
          </a:prstGeom>
          <a:noFill/>
        </p:spPr>
        <p:txBody>
          <a:bodyPr wrap="square" rtlCol="0">
            <a:spAutoFit/>
          </a:bodyPr>
          <a:lstStyle/>
          <a:p>
            <a:r>
              <a:rPr lang="en-US" sz="6600" b="1" dirty="0" smtClean="0">
                <a:solidFill>
                  <a:schemeClr val="bg1"/>
                </a:solidFill>
                <a:latin typeface="Berlin Sans FB Demi" pitchFamily="34" charset="0"/>
              </a:rPr>
              <a:t>Living with a Sense of Urgency in light of Eternity</a:t>
            </a:r>
            <a:endParaRPr lang="en-US" sz="6600" b="1" dirty="0">
              <a:solidFill>
                <a:schemeClr val="bg1"/>
              </a:solidFill>
              <a:latin typeface="Berlin Sans FB Dem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B6FB5"/>
        </a:solidFill>
        <a:effectLst/>
      </p:bgPr>
    </p:bg>
    <p:spTree>
      <p:nvGrpSpPr>
        <p:cNvPr id="1" name=""/>
        <p:cNvGrpSpPr/>
        <p:nvPr/>
      </p:nvGrpSpPr>
      <p:grpSpPr>
        <a:xfrm>
          <a:off x="0" y="0"/>
          <a:ext cx="0" cy="0"/>
          <a:chOff x="0" y="0"/>
          <a:chExt cx="0" cy="0"/>
        </a:xfrm>
      </p:grpSpPr>
      <p:sp>
        <p:nvSpPr>
          <p:cNvPr id="5" name="Rectangle 4"/>
          <p:cNvSpPr/>
          <p:nvPr/>
        </p:nvSpPr>
        <p:spPr>
          <a:xfrm>
            <a:off x="914400" y="1981200"/>
            <a:ext cx="7848600" cy="1354217"/>
          </a:xfrm>
          <a:prstGeom prst="rect">
            <a:avLst/>
          </a:prstGeom>
        </p:spPr>
        <p:txBody>
          <a:bodyPr wrap="square">
            <a:spAutoFit/>
          </a:bodyPr>
          <a:lstStyle/>
          <a:p>
            <a:r>
              <a:rPr lang="en-US" sz="4100" dirty="0" smtClean="0">
                <a:solidFill>
                  <a:schemeClr val="bg1"/>
                </a:solidFill>
                <a:latin typeface="Berlin Sans FB Demi" pitchFamily="34" charset="0"/>
              </a:rPr>
              <a:t>Are you living with a sense of urgency in light of eternity?</a:t>
            </a:r>
            <a:endParaRPr lang="en-US" sz="4100" dirty="0">
              <a:solidFill>
                <a:schemeClr val="bg1"/>
              </a:solidFill>
              <a:latin typeface="Berlin Sans FB Dem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Wheat fields in Ukraine-596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914400" y="457200"/>
            <a:ext cx="7162800" cy="5632311"/>
          </a:xfrm>
          <a:prstGeom prst="rect">
            <a:avLst/>
          </a:prstGeom>
          <a:noFill/>
        </p:spPr>
        <p:txBody>
          <a:bodyPr wrap="square" rtlCol="0">
            <a:spAutoFit/>
          </a:bodyPr>
          <a:lstStyle/>
          <a:p>
            <a:r>
              <a:rPr lang="en-US" sz="6000" dirty="0" smtClean="0">
                <a:solidFill>
                  <a:schemeClr val="bg1"/>
                </a:solidFill>
                <a:latin typeface="Berlin Sans FB Demi" pitchFamily="34" charset="0"/>
              </a:rPr>
              <a:t>Those who live with a sense of urgency:</a:t>
            </a:r>
          </a:p>
          <a:p>
            <a:r>
              <a:rPr lang="en-US" sz="6000" dirty="0" smtClean="0">
                <a:solidFill>
                  <a:schemeClr val="bg1"/>
                </a:solidFill>
                <a:latin typeface="Berlin Sans FB Demi" pitchFamily="34" charset="0"/>
              </a:rPr>
              <a:t>1.   Are armed with the right attitude toward sin and God’s will.</a:t>
            </a:r>
            <a:endParaRPr lang="en-US" sz="6000" dirty="0">
              <a:solidFill>
                <a:schemeClr val="bg1"/>
              </a:solidFill>
              <a:latin typeface="Berlin Sans FB Dem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B6FB5"/>
        </a:solidFill>
        <a:effectLst/>
      </p:bgPr>
    </p:bg>
    <p:spTree>
      <p:nvGrpSpPr>
        <p:cNvPr id="1" name=""/>
        <p:cNvGrpSpPr/>
        <p:nvPr/>
      </p:nvGrpSpPr>
      <p:grpSpPr>
        <a:xfrm>
          <a:off x="0" y="0"/>
          <a:ext cx="0" cy="0"/>
          <a:chOff x="0" y="0"/>
          <a:chExt cx="0" cy="0"/>
        </a:xfrm>
      </p:grpSpPr>
      <p:sp>
        <p:nvSpPr>
          <p:cNvPr id="5" name="Rectangle 4"/>
          <p:cNvSpPr/>
          <p:nvPr/>
        </p:nvSpPr>
        <p:spPr>
          <a:xfrm>
            <a:off x="533400" y="381000"/>
            <a:ext cx="8001000" cy="6186309"/>
          </a:xfrm>
          <a:prstGeom prst="rect">
            <a:avLst/>
          </a:prstGeom>
        </p:spPr>
        <p:txBody>
          <a:bodyPr wrap="square">
            <a:spAutoFit/>
          </a:bodyPr>
          <a:lstStyle/>
          <a:p>
            <a:r>
              <a:rPr lang="en-US" sz="4400" dirty="0" smtClean="0">
                <a:solidFill>
                  <a:schemeClr val="bg1"/>
                </a:solidFill>
                <a:latin typeface="Berlin Sans FB Demi" pitchFamily="34" charset="0"/>
              </a:rPr>
              <a:t>Romans 12:2</a:t>
            </a:r>
          </a:p>
          <a:p>
            <a:r>
              <a:rPr lang="en-US" sz="4400" dirty="0" smtClean="0">
                <a:solidFill>
                  <a:schemeClr val="bg1"/>
                </a:solidFill>
                <a:latin typeface="Berlin Sans FB Demi" pitchFamily="34" charset="0"/>
              </a:rPr>
              <a:t>Do not conform any longer to the pattern of this world, but be transformed by the renewing of your mind.  Then you will be able to test and approve what God’s will is – his good, pleasing and perfect will.</a:t>
            </a:r>
            <a:endParaRPr lang="en-US" sz="4400" dirty="0">
              <a:solidFill>
                <a:schemeClr val="bg1"/>
              </a:solidFill>
              <a:latin typeface="Berlin Sans FB Dem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Wheat fields in Ukraine-596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914400" y="457200"/>
            <a:ext cx="7162800" cy="5632311"/>
          </a:xfrm>
          <a:prstGeom prst="rect">
            <a:avLst/>
          </a:prstGeom>
          <a:noFill/>
        </p:spPr>
        <p:txBody>
          <a:bodyPr wrap="square" rtlCol="0">
            <a:spAutoFit/>
          </a:bodyPr>
          <a:lstStyle/>
          <a:p>
            <a:r>
              <a:rPr lang="en-US" sz="6000" dirty="0" smtClean="0">
                <a:solidFill>
                  <a:schemeClr val="bg1"/>
                </a:solidFill>
                <a:latin typeface="Berlin Sans FB Demi" pitchFamily="34" charset="0"/>
              </a:rPr>
              <a:t>Those who live with a sense of urgency:</a:t>
            </a:r>
          </a:p>
          <a:p>
            <a:r>
              <a:rPr lang="en-US" sz="6000" dirty="0" smtClean="0">
                <a:solidFill>
                  <a:schemeClr val="bg1"/>
                </a:solidFill>
                <a:latin typeface="Berlin Sans FB Demi" pitchFamily="34" charset="0"/>
              </a:rPr>
              <a:t>1.   Are armed with the right attitude toward sin and God’s will.</a:t>
            </a:r>
            <a:endParaRPr lang="en-US" sz="6000" dirty="0">
              <a:solidFill>
                <a:schemeClr val="bg1"/>
              </a:solidFill>
              <a:latin typeface="Berlin Sans FB Dem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Wheat fields in Ukraine-596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914400" y="457200"/>
            <a:ext cx="7162800" cy="2862322"/>
          </a:xfrm>
          <a:prstGeom prst="rect">
            <a:avLst/>
          </a:prstGeom>
          <a:noFill/>
        </p:spPr>
        <p:txBody>
          <a:bodyPr wrap="square" rtlCol="0">
            <a:spAutoFit/>
          </a:bodyPr>
          <a:lstStyle/>
          <a:p>
            <a:r>
              <a:rPr lang="en-US" sz="6000" dirty="0" smtClean="0">
                <a:solidFill>
                  <a:schemeClr val="bg1"/>
                </a:solidFill>
                <a:latin typeface="Berlin Sans FB Demi" pitchFamily="34" charset="0"/>
              </a:rPr>
              <a:t>2.  Have abandoned a destructive life style.</a:t>
            </a:r>
            <a:endParaRPr lang="en-US" sz="6000" dirty="0">
              <a:solidFill>
                <a:schemeClr val="bg1"/>
              </a:solidFill>
              <a:latin typeface="Berlin Sans FB Dem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Wheat fields in Ukraine-596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914400" y="457200"/>
            <a:ext cx="7162800" cy="1938992"/>
          </a:xfrm>
          <a:prstGeom prst="rect">
            <a:avLst/>
          </a:prstGeom>
          <a:noFill/>
        </p:spPr>
        <p:txBody>
          <a:bodyPr wrap="square" rtlCol="0">
            <a:spAutoFit/>
          </a:bodyPr>
          <a:lstStyle/>
          <a:p>
            <a:r>
              <a:rPr lang="en-US" sz="6000" b="1" dirty="0" smtClean="0">
                <a:solidFill>
                  <a:schemeClr val="bg1"/>
                </a:solidFill>
                <a:latin typeface="Berlin Sans FB Demi" pitchFamily="34" charset="0"/>
              </a:rPr>
              <a:t>3.  Are aware of a final judgment</a:t>
            </a:r>
            <a:r>
              <a:rPr lang="en-US" sz="6000" b="1" dirty="0" smtClean="0">
                <a:latin typeface="Berlin Sans FB Demi" pitchFamily="34" charset="0"/>
              </a:rPr>
              <a:t>.</a:t>
            </a:r>
            <a:endParaRPr lang="en-US" sz="6000" b="1" dirty="0">
              <a:latin typeface="Berlin Sans FB Dem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B6FB5"/>
        </a:solidFill>
        <a:effectLst/>
      </p:bgPr>
    </p:bg>
    <p:spTree>
      <p:nvGrpSpPr>
        <p:cNvPr id="1" name=""/>
        <p:cNvGrpSpPr/>
        <p:nvPr/>
      </p:nvGrpSpPr>
      <p:grpSpPr>
        <a:xfrm>
          <a:off x="0" y="0"/>
          <a:ext cx="0" cy="0"/>
          <a:chOff x="0" y="0"/>
          <a:chExt cx="0" cy="0"/>
        </a:xfrm>
      </p:grpSpPr>
      <p:sp>
        <p:nvSpPr>
          <p:cNvPr id="5" name="Rectangle 4"/>
          <p:cNvSpPr/>
          <p:nvPr/>
        </p:nvSpPr>
        <p:spPr>
          <a:xfrm>
            <a:off x="228600" y="228600"/>
            <a:ext cx="8763000" cy="6401753"/>
          </a:xfrm>
          <a:prstGeom prst="rect">
            <a:avLst/>
          </a:prstGeom>
        </p:spPr>
        <p:txBody>
          <a:bodyPr wrap="square">
            <a:spAutoFit/>
          </a:bodyPr>
          <a:lstStyle/>
          <a:p>
            <a:r>
              <a:rPr lang="en-US" sz="4100" dirty="0" smtClean="0">
                <a:solidFill>
                  <a:schemeClr val="bg1"/>
                </a:solidFill>
                <a:latin typeface="Berlin Sans FB Demi" pitchFamily="34" charset="0"/>
              </a:rPr>
              <a:t>Romans 14:10-12</a:t>
            </a:r>
          </a:p>
          <a:p>
            <a:r>
              <a:rPr lang="en-US" sz="4100" dirty="0" smtClean="0">
                <a:solidFill>
                  <a:schemeClr val="bg1"/>
                </a:solidFill>
                <a:latin typeface="Berlin Sans FB Demi" pitchFamily="34" charset="0"/>
              </a:rPr>
              <a:t>You, then, why do you judge your brother?  Or why  do you look down on your brother?  For we will all stand before God’s judgment seat.  It is written:  “ ‘ As surely as I live’, says the Lord, ‘every knee will bow before me; every tongue will confess to God.’”  So, then, each of us will give an account of himself to God.</a:t>
            </a:r>
            <a:endParaRPr lang="en-US" sz="4100" dirty="0">
              <a:solidFill>
                <a:schemeClr val="bg1"/>
              </a:solidFill>
              <a:latin typeface="Berlin Sans FB Dem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B6FB5"/>
        </a:solidFill>
        <a:effectLst/>
      </p:bgPr>
    </p:bg>
    <p:spTree>
      <p:nvGrpSpPr>
        <p:cNvPr id="1" name=""/>
        <p:cNvGrpSpPr/>
        <p:nvPr/>
      </p:nvGrpSpPr>
      <p:grpSpPr>
        <a:xfrm>
          <a:off x="0" y="0"/>
          <a:ext cx="0" cy="0"/>
          <a:chOff x="0" y="0"/>
          <a:chExt cx="0" cy="0"/>
        </a:xfrm>
      </p:grpSpPr>
      <p:sp>
        <p:nvSpPr>
          <p:cNvPr id="5" name="Rectangle 4"/>
          <p:cNvSpPr/>
          <p:nvPr/>
        </p:nvSpPr>
        <p:spPr>
          <a:xfrm>
            <a:off x="762000" y="228600"/>
            <a:ext cx="7848600" cy="6401753"/>
          </a:xfrm>
          <a:prstGeom prst="rect">
            <a:avLst/>
          </a:prstGeom>
        </p:spPr>
        <p:txBody>
          <a:bodyPr wrap="square">
            <a:spAutoFit/>
          </a:bodyPr>
          <a:lstStyle/>
          <a:p>
            <a:r>
              <a:rPr lang="en-US" sz="4100" dirty="0" smtClean="0">
                <a:solidFill>
                  <a:schemeClr val="bg1"/>
                </a:solidFill>
                <a:latin typeface="Berlin Sans FB Demi" pitchFamily="34" charset="0"/>
              </a:rPr>
              <a:t>2 Corinthians 5:9-10</a:t>
            </a:r>
          </a:p>
          <a:p>
            <a:r>
              <a:rPr lang="en-US" sz="4100" dirty="0" smtClean="0">
                <a:solidFill>
                  <a:schemeClr val="bg1"/>
                </a:solidFill>
                <a:latin typeface="Berlin Sans FB Demi" pitchFamily="34" charset="0"/>
              </a:rPr>
              <a:t>So we make it our goal to please him, whether we are at home in the body or away from it.  For we must all appear before the judgment seat of Christ, that each one may receive what is due him for the things done while in the body, whether good or bad.</a:t>
            </a:r>
            <a:endParaRPr lang="en-US" sz="4100" dirty="0">
              <a:solidFill>
                <a:schemeClr val="bg1"/>
              </a:solidFill>
              <a:latin typeface="Berlin Sans FB Dem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Wheat fields in Ukraine-596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914400" y="457200"/>
            <a:ext cx="7162800" cy="1938992"/>
          </a:xfrm>
          <a:prstGeom prst="rect">
            <a:avLst/>
          </a:prstGeom>
          <a:noFill/>
        </p:spPr>
        <p:txBody>
          <a:bodyPr wrap="square" rtlCol="0">
            <a:spAutoFit/>
          </a:bodyPr>
          <a:lstStyle/>
          <a:p>
            <a:r>
              <a:rPr lang="en-US" sz="6000" dirty="0" smtClean="0">
                <a:solidFill>
                  <a:schemeClr val="bg1"/>
                </a:solidFill>
                <a:latin typeface="Berlin Sans FB Demi" pitchFamily="34" charset="0"/>
              </a:rPr>
              <a:t>4.  Are alert and prayerful.</a:t>
            </a:r>
            <a:endParaRPr lang="en-US" sz="6000" dirty="0">
              <a:solidFill>
                <a:schemeClr val="bg1"/>
              </a:solidFill>
              <a:latin typeface="Berlin Sans FB Dem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281</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Vickie</dc:creator>
  <cp:lastModifiedBy>Vickie</cp:lastModifiedBy>
  <cp:revision>6</cp:revision>
  <dcterms:created xsi:type="dcterms:W3CDTF">2016-07-01T17:08:12Z</dcterms:created>
  <dcterms:modified xsi:type="dcterms:W3CDTF">2016-07-01T20:25:39Z</dcterms:modified>
</cp:coreProperties>
</file>